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91" r:id="rId3"/>
    <p:sldId id="992" r:id="rId4"/>
    <p:sldId id="993" r:id="rId5"/>
    <p:sldId id="996" r:id="rId6"/>
    <p:sldId id="994" r:id="rId7"/>
    <p:sldId id="99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Autumn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重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难易错突破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9946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指示代词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26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4856" y="1664221"/>
            <a:ext cx="3100070" cy="828675"/>
          </a:xfrm>
          <a:prstGeom prst="rect">
            <a:avLst/>
          </a:prstGeom>
        </p:spPr>
      </p:pic>
      <p:pic>
        <p:nvPicPr>
          <p:cNvPr id="4" name="sf34.jpg" descr="id:21474926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780928"/>
            <a:ext cx="3096344" cy="2060117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249286" y="2847644"/>
            <a:ext cx="7390536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Where are they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他们在哪里？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 you know the meaning of those and these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你知道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“those”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“these”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的意思吗？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35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836712"/>
            <a:ext cx="11593288" cy="540060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287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代词的形式和用法：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5圈1.eps" descr="id:21474926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647478"/>
            <a:ext cx="339849" cy="339849"/>
          </a:xfrm>
          <a:prstGeom prst="rect">
            <a:avLst/>
          </a:prstGeom>
        </p:spPr>
      </p:pic>
      <p:pic>
        <p:nvPicPr>
          <p:cNvPr id="5" name="25框架构建.eps" descr="id:21474926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836712"/>
            <a:ext cx="2578735" cy="666750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912722"/>
              </p:ext>
            </p:extLst>
          </p:nvPr>
        </p:nvGraphicFramePr>
        <p:xfrm>
          <a:off x="478582" y="2132856"/>
          <a:ext cx="11305258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883456">
                  <a:extLst>
                    <a:ext uri="{9D8B030D-6E8A-4147-A177-3AD203B41FA5}">
                      <a16:colId xmlns:a16="http://schemas.microsoft.com/office/drawing/2014/main" val="358697055"/>
                    </a:ext>
                  </a:extLst>
                </a:gridCol>
                <a:gridCol w="2261052">
                  <a:extLst>
                    <a:ext uri="{9D8B030D-6E8A-4147-A177-3AD203B41FA5}">
                      <a16:colId xmlns:a16="http://schemas.microsoft.com/office/drawing/2014/main" val="1869177185"/>
                    </a:ext>
                  </a:extLst>
                </a:gridCol>
                <a:gridCol w="2638647">
                  <a:extLst>
                    <a:ext uri="{9D8B030D-6E8A-4147-A177-3AD203B41FA5}">
                      <a16:colId xmlns:a16="http://schemas.microsoft.com/office/drawing/2014/main" val="3979038091"/>
                    </a:ext>
                  </a:extLst>
                </a:gridCol>
                <a:gridCol w="1883456">
                  <a:extLst>
                    <a:ext uri="{9D8B030D-6E8A-4147-A177-3AD203B41FA5}">
                      <a16:colId xmlns:a16="http://schemas.microsoft.com/office/drawing/2014/main" val="2120713866"/>
                    </a:ext>
                  </a:extLst>
                </a:gridCol>
                <a:gridCol w="2638647">
                  <a:extLst>
                    <a:ext uri="{9D8B030D-6E8A-4147-A177-3AD203B41FA5}">
                      <a16:colId xmlns:a16="http://schemas.microsoft.com/office/drawing/2014/main" val="412566314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单数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复数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854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指示代词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this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that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these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those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2040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这，这个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那，那个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这些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那些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26202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1581529"/>
                  </a:ext>
                </a:extLst>
              </a:tr>
            </a:tbl>
          </a:graphicData>
        </a:graphic>
      </p:graphicFrame>
      <p:pic>
        <p:nvPicPr>
          <p:cNvPr id="1028" name="SF35.ep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830" y="3951734"/>
            <a:ext cx="1512380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SF36.ep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062" y="3863166"/>
            <a:ext cx="2260930" cy="93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SF37.ep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3358" y="3913995"/>
            <a:ext cx="1481827" cy="667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SF38.ep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5566" y="3860364"/>
            <a:ext cx="1944216" cy="93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4891320"/>
            <a:ext cx="602238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his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用来指代近处的人或物，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that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those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用来指代远处的人或物。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2" name="提醒.eps" descr="id:2147492660;FounderCES"/>
          <p:cNvPicPr/>
          <p:nvPr/>
        </p:nvPicPr>
        <p:blipFill>
          <a:blip r:embed="rId9"/>
          <a:stretch>
            <a:fillRect/>
          </a:stretch>
        </p:blipFill>
        <p:spPr>
          <a:xfrm>
            <a:off x="596720" y="5071172"/>
            <a:ext cx="850265" cy="381000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6599262" y="4895231"/>
            <a:ext cx="5230296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询问近处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远处是何物的句型：</a:t>
            </a: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“What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指示代词？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4" name="25圈2.eps" descr="id:2147492667;FounderCES"/>
          <p:cNvPicPr/>
          <p:nvPr/>
        </p:nvPicPr>
        <p:blipFill>
          <a:blip r:embed="rId10"/>
          <a:stretch>
            <a:fillRect/>
          </a:stretch>
        </p:blipFill>
        <p:spPr>
          <a:xfrm>
            <a:off x="6771746" y="5121213"/>
            <a:ext cx="328392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44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1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year of 2025 is the year of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Rabbit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Snake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Dragon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/>
          <p:nvPr/>
        </p:nvPicPr>
        <p:blipFill>
          <a:blip r:embed="rId2"/>
          <a:stretch>
            <a:fillRect/>
          </a:stretch>
        </p:blipFill>
        <p:spPr>
          <a:xfrm>
            <a:off x="2143392" y="2403636"/>
            <a:ext cx="3024336" cy="457953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42006" y="36362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根据十二生肖可知，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年是蛇年，故选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2638" y="23488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64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844824"/>
            <a:ext cx="11377264" cy="302433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this/that/these/those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的用法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741184"/>
              </p:ext>
            </p:extLst>
          </p:nvPr>
        </p:nvGraphicFramePr>
        <p:xfrm>
          <a:off x="609600" y="2780928"/>
          <a:ext cx="10971213" cy="1690116"/>
        </p:xfrm>
        <a:graphic>
          <a:graphicData uri="http://schemas.openxmlformats.org/drawingml/2006/table">
            <a:tbl>
              <a:tblPr firstRow="1" firstCol="1" bandRow="1"/>
              <a:tblGrid>
                <a:gridCol w="2742803">
                  <a:extLst>
                    <a:ext uri="{9D8B030D-6E8A-4147-A177-3AD203B41FA5}">
                      <a16:colId xmlns:a16="http://schemas.microsoft.com/office/drawing/2014/main" val="2180555850"/>
                    </a:ext>
                  </a:extLst>
                </a:gridCol>
                <a:gridCol w="4114205">
                  <a:extLst>
                    <a:ext uri="{9D8B030D-6E8A-4147-A177-3AD203B41FA5}">
                      <a16:colId xmlns:a16="http://schemas.microsoft.com/office/drawing/2014/main" val="1296239485"/>
                    </a:ext>
                  </a:extLst>
                </a:gridCol>
                <a:gridCol w="4114205">
                  <a:extLst>
                    <a:ext uri="{9D8B030D-6E8A-4147-A177-3AD203B41FA5}">
                      <a16:colId xmlns:a16="http://schemas.microsoft.com/office/drawing/2014/main" val="41228052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近处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远处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20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单数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this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that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81060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复数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these</a:t>
                      </a:r>
                      <a:endParaRPr lang="zh-CN" sz="10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those</a:t>
                      </a:r>
                      <a:endParaRPr lang="zh-CN" sz="10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169531"/>
                  </a:ext>
                </a:extLst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844824"/>
            <a:ext cx="1872208" cy="60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13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27119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—What’s that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a pumpkin.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	B. That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</a:t>
            </a: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—Look at these pumpkins. 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so 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61798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These are	B. It’s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 are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234184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问句中提及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那个是什么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，答句用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来指代回答。故选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14014" y="4358071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前半句意为：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看看这些南瓜。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这些南瓜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为复数，因此用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进行指代，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2638" y="117055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18677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715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916832"/>
            <a:ext cx="11593288" cy="2736304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276872"/>
            <a:ext cx="11485848" cy="203132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it/they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的区别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“it”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于指代单数的事物、抽象概念或不知性别的人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如婴儿、敲门者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，也可指代不可数名词；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“they”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则用来指代复数的人或事物。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916832"/>
            <a:ext cx="2007295" cy="66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83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213</Words>
  <Application>Microsoft Office PowerPoint</Application>
  <PresentationFormat>自定义</PresentationFormat>
  <Paragraphs>51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方正兰亭圆简体_中粗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342</cp:revision>
  <dcterms:created xsi:type="dcterms:W3CDTF">2020-11-06T05:24:00Z</dcterms:created>
  <dcterms:modified xsi:type="dcterms:W3CDTF">2025-05-26T07:12:24Z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